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7" r:id="rId3"/>
    <p:sldId id="291" r:id="rId4"/>
    <p:sldId id="281" r:id="rId5"/>
    <p:sldId id="295" r:id="rId6"/>
    <p:sldId id="296" r:id="rId7"/>
    <p:sldId id="297" r:id="rId8"/>
    <p:sldId id="300" r:id="rId9"/>
    <p:sldId id="298" r:id="rId10"/>
    <p:sldId id="289" r:id="rId11"/>
    <p:sldId id="290" r:id="rId12"/>
    <p:sldId id="282" r:id="rId13"/>
    <p:sldId id="301" r:id="rId14"/>
    <p:sldId id="292" r:id="rId15"/>
    <p:sldId id="294" r:id="rId16"/>
    <p:sldId id="293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4" autoAdjust="0"/>
    <p:restoredTop sz="65159" autoAdjust="0"/>
  </p:normalViewPr>
  <p:slideViewPr>
    <p:cSldViewPr>
      <p:cViewPr>
        <p:scale>
          <a:sx n="64" d="100"/>
          <a:sy n="64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82" cy="4641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136" y="0"/>
            <a:ext cx="3037682" cy="4641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7"/>
            <a:ext cx="3037682" cy="4641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136" y="8830627"/>
            <a:ext cx="3037682" cy="4641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66C192D-C487-404D-A923-F109B2F873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95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82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136" y="0"/>
            <a:ext cx="3037682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FD3765A-9926-412D-8E41-D17DD56F92D3}" type="datetimeFigureOut">
              <a:rPr lang="en-US"/>
              <a:pPr>
                <a:defRPr/>
              </a:pPr>
              <a:t>1/2/2013</a:t>
            </a:fld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883" y="4416109"/>
            <a:ext cx="560863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7"/>
            <a:ext cx="3037682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136" y="8830627"/>
            <a:ext cx="3037682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6911641-9FD0-4216-B060-4FE1EBA47B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0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11641-9FD0-4216-B060-4FE1EBA47B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"effort made to correct the PD"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(some appropriate examples):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"ppt reminded of next visit"; "ppt counseled about the importance of attending her next visit"; "ppt reminded to come back to clinic for her next visit to receive additional rings"; "ppt counseled about proper use of ring and the importance of using it as required"; etc....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"effort made to prevent future occurrences"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it can be the same or similar: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"all ppts will be reminded of their next visit date/time prior to leaving the clinic";  "all ppts will be counseled and reminded of proper use of the ring"; "ppts will be reminded of the importance of following the direction of the protocol"; etc...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11641-9FD0-4216-B060-4FE1EBA47BE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70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dirty="0" smtClean="0"/>
          </a:p>
          <a:p>
            <a:pPr eaLnBrk="1" hangingPunct="1"/>
            <a:r>
              <a:rPr lang="en-US" sz="1100" dirty="0" smtClean="0"/>
              <a:t>Item 1 = yes</a:t>
            </a:r>
          </a:p>
          <a:p>
            <a:pPr eaLnBrk="1" hangingPunct="1"/>
            <a:r>
              <a:rPr lang="en-US" sz="1100" dirty="0" smtClean="0"/>
              <a:t>2 =</a:t>
            </a:r>
            <a:r>
              <a:rPr lang="en-US" sz="1100" baseline="0" dirty="0" smtClean="0"/>
              <a:t> yes, for whatever required visit procedures were not done; 1 CRF for each missed procedure</a:t>
            </a:r>
          </a:p>
          <a:p>
            <a:pPr eaLnBrk="1" hangingPunct="1"/>
            <a:r>
              <a:rPr lang="en-US" sz="1100" baseline="0" dirty="0" smtClean="0"/>
              <a:t>3 = no, if a replacement specimen is able to be collected; yes if no replacement collected</a:t>
            </a:r>
          </a:p>
          <a:p>
            <a:pPr eaLnBrk="1" hangingPunct="1"/>
            <a:r>
              <a:rPr lang="en-US" sz="1100" baseline="0" dirty="0" smtClean="0"/>
              <a:t>4 = no</a:t>
            </a:r>
          </a:p>
          <a:p>
            <a:pPr eaLnBrk="1" hangingPunct="1"/>
            <a:r>
              <a:rPr lang="en-US" sz="1100" baseline="0" dirty="0" smtClean="0"/>
              <a:t>5 = no</a:t>
            </a:r>
          </a:p>
          <a:p>
            <a:pPr eaLnBrk="1" hangingPunct="1"/>
            <a:r>
              <a:rPr lang="en-US" sz="1100" baseline="0" dirty="0" smtClean="0"/>
              <a:t>6 = yes, use the “other” category and explain it was an off-site visit and not all procedures could be done</a:t>
            </a:r>
            <a:endParaRPr lang="en-US" sz="110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 dirty="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 dirty="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/>
            </a:p>
          </p:txBody>
        </p:sp>
      </p:grp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0B3934FC-99B5-4E30-BFB3-F3921F885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30A96-82EF-43E0-B901-DCAB0AF23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236C4-8B20-4768-8676-ED9EF789C2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7C49-E88D-4265-9C05-DA02514295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CF999-8D99-4A4C-8E50-A14C4A7A7D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E286D-8483-43FE-B2F9-994A1F5523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08C21-A703-461D-86C6-E7436335E9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1A89F-B67A-48B0-A225-232D2A0107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9D1A7-F6F8-4774-9225-B47BC523FE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19648-0398-491A-AD1F-79FD1EA61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367CD-E582-4C84-B8EA-7241742F86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E183B8DA-9A76-4347-8A4B-8A2EDE2DDA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2954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>
                <a:latin typeface="Arial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>
                <a:latin typeface="Arial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1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>
                <a:latin typeface="Arial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362200"/>
            <a:ext cx="7696200" cy="1066800"/>
          </a:xfrm>
        </p:spPr>
        <p:txBody>
          <a:bodyPr/>
          <a:lstStyle/>
          <a:p>
            <a:pPr algn="ctr" eaLnBrk="1" hangingPunct="1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Protocol Deviations</a:t>
            </a:r>
            <a:r>
              <a:rPr lang="en-US" sz="4000" b="1" dirty="0" smtClean="0"/>
              <a:t>	</a:t>
            </a:r>
          </a:p>
        </p:txBody>
      </p:sp>
      <p:pic>
        <p:nvPicPr>
          <p:cNvPr id="307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3825" y="4800600"/>
            <a:ext cx="1984375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457200"/>
            <a:ext cx="8888412" cy="914400"/>
          </a:xfrm>
        </p:spPr>
        <p:txBody>
          <a:bodyPr/>
          <a:lstStyle/>
          <a:p>
            <a:pPr eaLnBrk="1" hangingPunct="1"/>
            <a:r>
              <a:rPr lang="en-US" b="1" dirty="0" smtClean="0"/>
              <a:t>What is reported on PD Log CRF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you are </a:t>
            </a:r>
            <a:r>
              <a:rPr lang="en-US" dirty="0" smtClean="0"/>
              <a:t>unsure if the event should be reported as a deviation, </a:t>
            </a:r>
            <a:r>
              <a:rPr lang="en-US" dirty="0"/>
              <a:t>contact the MTN Regulatory department </a:t>
            </a:r>
          </a:p>
          <a:p>
            <a:r>
              <a:rPr lang="en-US" dirty="0"/>
              <a:t>Remember – 1 deviation per PTID per </a:t>
            </a:r>
            <a:r>
              <a:rPr lang="en-US" dirty="0" smtClean="0"/>
              <a:t>CRF</a:t>
            </a:r>
          </a:p>
          <a:p>
            <a:pPr lvl="1"/>
            <a:r>
              <a:rPr lang="en-US" dirty="0" smtClean="0"/>
              <a:t>For off-site visits where multiple procedures are not done (as planned), use “other” category to explain/document </a:t>
            </a:r>
            <a:r>
              <a:rPr lang="en-US" smtClean="0"/>
              <a:t>missed procedures</a:t>
            </a:r>
            <a:endParaRPr lang="en-US" dirty="0"/>
          </a:p>
          <a:p>
            <a:pPr marL="0" indent="0" eaLnBrk="1" hangingPunct="1">
              <a:buNone/>
            </a:pPr>
            <a:endParaRPr lang="en-US" sz="2800" dirty="0"/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</p:txBody>
      </p:sp>
      <p:pic>
        <p:nvPicPr>
          <p:cNvPr id="19460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593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302125"/>
          </a:xfrm>
        </p:spPr>
        <p:txBody>
          <a:bodyPr/>
          <a:lstStyle/>
          <a:p>
            <a:pPr>
              <a:buNone/>
            </a:pPr>
            <a:r>
              <a:rPr lang="en-US" sz="2900" dirty="0" smtClean="0"/>
              <a:t>1. Missed visits</a:t>
            </a:r>
          </a:p>
          <a:p>
            <a:pPr>
              <a:buNone/>
            </a:pPr>
            <a:r>
              <a:rPr lang="en-US" sz="2900" dirty="0" smtClean="0"/>
              <a:t>2. Participant non-adherence </a:t>
            </a:r>
            <a:r>
              <a:rPr lang="en-US" sz="2900" dirty="0"/>
              <a:t>to study product </a:t>
            </a:r>
            <a:r>
              <a:rPr lang="en-US" sz="2900" dirty="0" smtClean="0"/>
              <a:t>use</a:t>
            </a:r>
          </a:p>
          <a:p>
            <a:pPr>
              <a:buNone/>
            </a:pPr>
            <a:r>
              <a:rPr lang="en-US" sz="2900" dirty="0" smtClean="0"/>
              <a:t>3. Participant failure to return ring </a:t>
            </a:r>
          </a:p>
          <a:p>
            <a:endParaRPr lang="en-US" sz="2900" dirty="0" smtClean="0"/>
          </a:p>
          <a:p>
            <a:r>
              <a:rPr lang="en-US" sz="2900" dirty="0" smtClean="0"/>
              <a:t>These deviations are captured via other CRFs </a:t>
            </a:r>
          </a:p>
          <a:p>
            <a:pPr lvl="1"/>
            <a:r>
              <a:rPr lang="en-US" sz="2400" dirty="0" smtClean="0"/>
              <a:t>Missed Visit, Ring Adherence, Ring Collection/Insertion</a:t>
            </a:r>
          </a:p>
          <a:p>
            <a:r>
              <a:rPr lang="en-US" sz="2800" dirty="0" smtClean="0"/>
              <a:t>For items 2 and 3, chart </a:t>
            </a:r>
            <a:r>
              <a:rPr lang="en-US" sz="2800" dirty="0"/>
              <a:t>notes or other </a:t>
            </a:r>
            <a:r>
              <a:rPr lang="en-US" sz="2800" dirty="0" smtClean="0"/>
              <a:t>source must document corrective and preventive action for the event</a:t>
            </a:r>
            <a:endParaRPr lang="en-US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PDs Not Reported on PD CRF</a:t>
            </a:r>
          </a:p>
        </p:txBody>
      </p:sp>
    </p:spTree>
    <p:extLst>
      <p:ext uri="{BB962C8B-B14F-4D97-AF65-F5344CB8AC3E}">
        <p14:creationId xmlns:p14="http://schemas.microsoft.com/office/powerpoint/2010/main" val="4189778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382000" cy="762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After a PD CRF is faxed…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dirty="0" smtClean="0"/>
              <a:t>If </a:t>
            </a:r>
            <a:r>
              <a:rPr lang="en-US" dirty="0"/>
              <a:t>more information is needed, </a:t>
            </a:r>
            <a:r>
              <a:rPr lang="en-US" dirty="0" smtClean="0"/>
              <a:t>MTN </a:t>
            </a:r>
            <a:r>
              <a:rPr lang="en-US" dirty="0"/>
              <a:t>Regulatory </a:t>
            </a:r>
            <a:r>
              <a:rPr lang="en-US" dirty="0" smtClean="0"/>
              <a:t>Department will follow-up with the site</a:t>
            </a:r>
            <a:endParaRPr lang="en-US" dirty="0"/>
          </a:p>
          <a:p>
            <a:pPr marL="609600" indent="-609600" eaLnBrk="1" hangingPunct="1"/>
            <a:r>
              <a:rPr lang="en-US" dirty="0"/>
              <a:t>‘Next steps’ or other follow up related to implementation (or prevention of further deviations) will come from the study management team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 smtClean="0"/>
          </a:p>
          <a:p>
            <a:pPr marL="1047750" lvl="1" indent="-609600"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 smtClean="0"/>
          </a:p>
          <a:p>
            <a:pPr marL="1004888" lvl="1" indent="-533400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</p:txBody>
      </p:sp>
      <p:pic>
        <p:nvPicPr>
          <p:cNvPr id="26628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382000" cy="762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Does this go on a PD Log CRF?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76400"/>
            <a:ext cx="8305800" cy="4800600"/>
          </a:xfrm>
        </p:spPr>
        <p:txBody>
          <a:bodyPr/>
          <a:lstStyle/>
          <a:p>
            <a:pPr marL="609600" indent="-609600" eaLnBrk="1" hangingPunct="1"/>
            <a:r>
              <a:rPr lang="en-US" sz="2400" dirty="0" smtClean="0"/>
              <a:t>HIV test results were given to a ppt, but HIV post-test counseling was not done </a:t>
            </a:r>
          </a:p>
          <a:p>
            <a:pPr marL="609600" indent="-609600" eaLnBrk="1" hangingPunct="1"/>
            <a:r>
              <a:rPr lang="en-US" sz="2400" dirty="0" smtClean="0"/>
              <a:t>A ppt misses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part of a split visit</a:t>
            </a:r>
          </a:p>
          <a:p>
            <a:pPr marL="609600" indent="-609600" eaLnBrk="1" hangingPunct="1"/>
            <a:r>
              <a:rPr lang="en-US" sz="2400" dirty="0" smtClean="0"/>
              <a:t>On the way to the lab, a blood tube breaks and cannot be used for Month 9 safety labs</a:t>
            </a:r>
          </a:p>
          <a:p>
            <a:pPr marL="609600" indent="-609600" eaLnBrk="1" hangingPunct="1"/>
            <a:r>
              <a:rPr lang="en-US" sz="2400" dirty="0" smtClean="0"/>
              <a:t>You forget to fax in the ppt’s Pelvic Exam form at Month 18</a:t>
            </a:r>
          </a:p>
          <a:p>
            <a:pPr marL="609600" indent="-609600" eaLnBrk="1" hangingPunct="1"/>
            <a:r>
              <a:rPr lang="en-US" sz="2400" dirty="0" smtClean="0"/>
              <a:t>You discover a stored specimen is not correctly labeled</a:t>
            </a:r>
          </a:p>
          <a:p>
            <a:pPr marL="609600" indent="-609600" eaLnBrk="1" hangingPunct="1"/>
            <a:r>
              <a:rPr lang="en-US" sz="2400" dirty="0" smtClean="0"/>
              <a:t>You conduct a Month 6 visit off-site, and pelvic exam/pelvic specimen collection not done</a:t>
            </a:r>
            <a:endParaRPr lang="en-US" sz="2400" dirty="0"/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 smtClean="0"/>
          </a:p>
          <a:p>
            <a:pPr marL="1047750" lvl="1" indent="-609600"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 smtClean="0"/>
          </a:p>
          <a:p>
            <a:pPr marL="1004888" lvl="1" indent="-533400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</p:txBody>
      </p:sp>
      <p:pic>
        <p:nvPicPr>
          <p:cNvPr id="26628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382000" cy="762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Network Oversight &amp; PD Policy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229600" cy="43021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MTN Regulatory Department will regularly review </a:t>
            </a:r>
            <a:r>
              <a:rPr lang="en-US" sz="3600" dirty="0"/>
              <a:t>PDs</a:t>
            </a:r>
            <a:r>
              <a:rPr lang="en-US" dirty="0"/>
              <a:t> with </a:t>
            </a:r>
          </a:p>
          <a:p>
            <a:pPr marL="1047750" lvl="1" indent="-609600" eaLnBrk="1" hangingPunct="1">
              <a:lnSpc>
                <a:spcPct val="90000"/>
              </a:lnSpc>
            </a:pPr>
            <a:r>
              <a:rPr lang="en-US" dirty="0"/>
              <a:t>Protocol Management Teams</a:t>
            </a:r>
          </a:p>
          <a:p>
            <a:pPr marL="1047750" lvl="1" indent="-609600" eaLnBrk="1" hangingPunct="1">
              <a:lnSpc>
                <a:spcPct val="90000"/>
              </a:lnSpc>
            </a:pPr>
            <a:r>
              <a:rPr lang="en-US" dirty="0"/>
              <a:t>Safety Physicians </a:t>
            </a:r>
          </a:p>
          <a:p>
            <a:pPr marL="1047750" lvl="1" indent="-609600" eaLnBrk="1" hangingPunct="1">
              <a:lnSpc>
                <a:spcPct val="90000"/>
              </a:lnSpc>
            </a:pPr>
            <a:r>
              <a:rPr lang="en-US" dirty="0"/>
              <a:t>Other network groups as necessary</a:t>
            </a:r>
          </a:p>
          <a:p>
            <a:pPr marL="1517650" lvl="2" indent="-609600" eaLnBrk="1" hangingPunct="1">
              <a:lnSpc>
                <a:spcPct val="90000"/>
              </a:lnSpc>
            </a:pPr>
            <a:r>
              <a:rPr lang="en-US" dirty="0"/>
              <a:t>NEC</a:t>
            </a:r>
          </a:p>
          <a:p>
            <a:pPr marL="1517650" lvl="2" indent="-609600" eaLnBrk="1" hangingPunct="1">
              <a:lnSpc>
                <a:spcPct val="90000"/>
              </a:lnSpc>
            </a:pPr>
            <a:r>
              <a:rPr lang="en-US" dirty="0" smtClean="0"/>
              <a:t>DAIDS/OCSO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 smtClean="0"/>
              <a:t>PD listings to sites can be required as requested </a:t>
            </a:r>
            <a:endParaRPr lang="en-US" sz="2000" i="1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000" i="1" dirty="0" smtClean="0"/>
          </a:p>
        </p:txBody>
      </p:sp>
      <p:pic>
        <p:nvPicPr>
          <p:cNvPr id="27652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4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382000" cy="762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ASPIRE PD philosophy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229600" cy="43021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dirty="0" smtClean="0"/>
              <a:t>Deviations from the protocol are expected</a:t>
            </a:r>
            <a:endParaRPr lang="en-US" dirty="0"/>
          </a:p>
          <a:p>
            <a:pPr marL="1047750" lvl="1" indent="-609600" eaLnBrk="1" hangingPunct="1">
              <a:lnSpc>
                <a:spcPct val="90000"/>
              </a:lnSpc>
            </a:pPr>
            <a:r>
              <a:rPr lang="en-US" dirty="0" smtClean="0"/>
              <a:t>No one is perfect! </a:t>
            </a:r>
            <a:endParaRPr lang="en-US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 smtClean="0"/>
              <a:t>However, we need to learn from our mistakes and </a:t>
            </a:r>
            <a:r>
              <a:rPr lang="en-US" i="1" dirty="0" smtClean="0"/>
              <a:t>major</a:t>
            </a:r>
            <a:r>
              <a:rPr lang="en-US" dirty="0" smtClean="0"/>
              <a:t> deviations will be looked at critically</a:t>
            </a:r>
          </a:p>
          <a:p>
            <a:pPr marL="1047750" lvl="1" indent="-609600" eaLnBrk="1" hangingPunct="1">
              <a:lnSpc>
                <a:spcPct val="90000"/>
              </a:lnSpc>
            </a:pPr>
            <a:r>
              <a:rPr lang="en-US" dirty="0" smtClean="0"/>
              <a:t>It is critical that the team is aware of what would be considered a major deviation and how to prevent these from occurring</a:t>
            </a:r>
            <a:endParaRPr lang="en-US" dirty="0"/>
          </a:p>
          <a:p>
            <a:pPr marL="609600" indent="-609600" eaLnBrk="1" hangingPunct="1">
              <a:lnSpc>
                <a:spcPct val="90000"/>
              </a:lnSpc>
            </a:pPr>
            <a:endParaRPr lang="en-US" sz="1600" i="1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000" i="1" dirty="0" smtClean="0"/>
          </a:p>
        </p:txBody>
      </p:sp>
      <p:pic>
        <p:nvPicPr>
          <p:cNvPr id="27652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934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Questions?</a:t>
            </a:r>
          </a:p>
        </p:txBody>
      </p:sp>
      <p:pic>
        <p:nvPicPr>
          <p:cNvPr id="2867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6" descr="MP900382674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057400"/>
            <a:ext cx="4343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479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MTN protocol deviation policy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MTN has recently revised their policy on PDs- this policy will be made available on the MTN website</a:t>
            </a:r>
          </a:p>
          <a:p>
            <a:pPr eaLnBrk="1" hangingPunct="1"/>
            <a:r>
              <a:rPr lang="en-US" dirty="0" smtClean="0"/>
              <a:t>The Manual of Procedures for the MTN has also been updated to reflect this change</a:t>
            </a:r>
          </a:p>
          <a:p>
            <a:pPr eaLnBrk="1" hangingPunct="1"/>
            <a:r>
              <a:rPr lang="en-US" dirty="0" smtClean="0"/>
              <a:t>Goal is thorough reporting of </a:t>
            </a:r>
            <a:r>
              <a:rPr lang="en-US" i="1" dirty="0" smtClean="0"/>
              <a:t>all</a:t>
            </a:r>
            <a:r>
              <a:rPr lang="en-US" dirty="0" smtClean="0"/>
              <a:t> deviations from the protocol</a:t>
            </a:r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</p:txBody>
      </p:sp>
      <p:pic>
        <p:nvPicPr>
          <p:cNvPr id="19460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Identification of deviations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Protocol deviations may be identified through any of the following mechanisms:</a:t>
            </a:r>
          </a:p>
          <a:p>
            <a:pPr eaLnBrk="1" hangingPunct="1"/>
            <a:r>
              <a:rPr lang="en-US" dirty="0" smtClean="0"/>
              <a:t>Site internal QA/QC procedures</a:t>
            </a:r>
          </a:p>
          <a:p>
            <a:pPr eaLnBrk="1" hangingPunct="1"/>
            <a:r>
              <a:rPr lang="en-US" dirty="0" smtClean="0"/>
              <a:t>PPD assessment visits</a:t>
            </a:r>
          </a:p>
          <a:p>
            <a:pPr eaLnBrk="1" hangingPunct="1"/>
            <a:r>
              <a:rPr lang="en-US" dirty="0" smtClean="0"/>
              <a:t>SCHARP notification through data review</a:t>
            </a:r>
          </a:p>
          <a:p>
            <a:pPr eaLnBrk="1" hangingPunct="1"/>
            <a:r>
              <a:rPr lang="en-US" dirty="0" smtClean="0"/>
              <a:t>Study management team assessment visits</a:t>
            </a:r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</p:txBody>
      </p:sp>
      <p:pic>
        <p:nvPicPr>
          <p:cNvPr id="19460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16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Reporting of deviations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Report deviation by completing and faxing a MTN-020 Protocol Deviations Log CRF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If someone other than site staff initially identifies the PD, the site staff  will be notified immediately so that they can report the PD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Goal is to fax PD Log within 7 days of site awareness (like other non-AE CRFs)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i="1" dirty="0" smtClean="0"/>
          </a:p>
        </p:txBody>
      </p:sp>
      <p:pic>
        <p:nvPicPr>
          <p:cNvPr id="2355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PD Log CRF Completion  </a:t>
            </a:r>
          </a:p>
        </p:txBody>
      </p:sp>
      <p:pic>
        <p:nvPicPr>
          <p:cNvPr id="2355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Page: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assign page numbers like other log CRFs, starting with 01 and increasing sequentially for each ppt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tabLst/>
              <a:defRPr/>
            </a:pPr>
            <a:r>
              <a:rPr lang="en-US" sz="3200" kern="0" dirty="0" smtClean="0">
                <a:latin typeface="+mn-lt"/>
              </a:rPr>
              <a:t> 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Site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Awareness Date – date site became  aware this wa</a:t>
            </a:r>
            <a:r>
              <a:rPr lang="en-US" sz="3200" kern="0" dirty="0" smtClean="0">
                <a:latin typeface="+mn-lt"/>
              </a:rPr>
              <a:t>s a PD requiring reporting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endParaRPr lang="en-US" sz="3200" kern="0" dirty="0" smtClean="0">
              <a:latin typeface="+mn-lt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dirty="0" smtClean="0">
                <a:latin typeface="+mn-lt"/>
              </a:rPr>
              <a:t>Deviation date – date deviation occurrerd or start date if deviation lasted &gt;1 day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PD Log CRF - continued </a:t>
            </a:r>
          </a:p>
        </p:txBody>
      </p:sp>
      <p:pic>
        <p:nvPicPr>
          <p:cNvPr id="2355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6764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 3. </a:t>
            </a:r>
            <a:r>
              <a:rPr lang="en-US" sz="3200" u="sng" kern="0" dirty="0" smtClean="0">
                <a:latin typeface="+mn-lt"/>
              </a:rPr>
              <a:t>Has or will</a:t>
            </a:r>
            <a:r>
              <a:rPr lang="en-US" sz="3200" kern="0" dirty="0" smtClean="0">
                <a:latin typeface="+mn-lt"/>
              </a:rPr>
              <a:t> this PD be reported to local IRB/EC?</a:t>
            </a:r>
          </a:p>
          <a:p>
            <a:pPr marL="927100" lvl="1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800" kern="0" dirty="0" smtClean="0">
                <a:latin typeface="+mn-lt"/>
              </a:rPr>
              <a:t>Mark “yes” if planning to send to IRB at some point, “not required” if the particular PD does not need to go to IRB/EC</a:t>
            </a:r>
          </a:p>
          <a:p>
            <a:pPr marL="927100" lvl="1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not use “no” often – just included if PD should have been reported but was not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baseline="0" dirty="0" smtClean="0">
                <a:latin typeface="+mn-lt"/>
              </a:rPr>
              <a:t>Item 4.</a:t>
            </a:r>
            <a:r>
              <a:rPr lang="en-US" sz="3200" kern="0" dirty="0" smtClean="0">
                <a:latin typeface="+mn-lt"/>
              </a:rPr>
              <a:t> Has or will the PD be reported as  to DAIDS as a critical event? </a:t>
            </a:r>
          </a:p>
          <a:p>
            <a:pPr marL="927100" lvl="1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Mark “not applicable” if policy is not final at time of PD report</a:t>
            </a:r>
            <a:endParaRPr kumimoji="0" lang="en-US" sz="28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PD Log CRF - continued </a:t>
            </a:r>
          </a:p>
        </p:txBody>
      </p:sp>
      <p:pic>
        <p:nvPicPr>
          <p:cNvPr id="2355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 5 – type of deviation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dirty="0" smtClean="0">
                <a:latin typeface="+mn-lt"/>
              </a:rPr>
              <a:t>M</a:t>
            </a:r>
            <a:r>
              <a:rPr lang="en-US" sz="3200" kern="0" noProof="0" dirty="0" smtClean="0">
                <a:latin typeface="+mn-lt"/>
              </a:rPr>
              <a:t>ark only one reason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noProof="0" dirty="0" smtClean="0">
                <a:latin typeface="+mn-lt"/>
              </a:rPr>
              <a:t>Examples of some categories are provided on the back of the forms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dirty="0" smtClean="0">
                <a:latin typeface="+mn-lt"/>
              </a:rPr>
              <a:t>Let’s discuss questions you have about items 5a – 5t</a:t>
            </a:r>
            <a:endParaRPr lang="en-US" sz="3200" kern="0" noProof="0" dirty="0" smtClean="0">
              <a:latin typeface="+mn-lt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PD Log CRF - continued </a:t>
            </a:r>
          </a:p>
        </p:txBody>
      </p:sp>
      <p:pic>
        <p:nvPicPr>
          <p:cNvPr id="2355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baseline="0" dirty="0" smtClean="0">
                <a:latin typeface="+mn-lt"/>
              </a:rPr>
              <a:t>Item 6 – brief description of the actual deviation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dirty="0" smtClean="0">
                <a:latin typeface="+mn-lt"/>
              </a:rPr>
              <a:t>Item 7 – describe your corrective action for the deviation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dirty="0" smtClean="0">
                <a:latin typeface="+mn-lt"/>
              </a:rPr>
              <a:t>Item 8 – describe your preventative action plans (do not need to be final or completed at time of report)</a:t>
            </a:r>
          </a:p>
          <a:p>
            <a:pPr marL="927100" lvl="1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800" kern="0" dirty="0" smtClean="0">
                <a:latin typeface="+mn-lt"/>
              </a:rPr>
              <a:t>Needs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be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specific and applicable to the deviation</a:t>
            </a:r>
          </a:p>
          <a:p>
            <a:pPr marL="927100" lvl="1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800" kern="0" noProof="0" dirty="0" smtClean="0">
                <a:latin typeface="+mn-lt"/>
              </a:rPr>
              <a:t>“will not do it again” – not good</a:t>
            </a:r>
          </a:p>
          <a:p>
            <a:pPr marL="927100" lvl="1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kumimoji="0" lang="en-US" sz="28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 re-training plans, plans for system modifications, etc.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27100" lvl="1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PD Log CRF - continued </a:t>
            </a:r>
          </a:p>
        </p:txBody>
      </p:sp>
      <p:pic>
        <p:nvPicPr>
          <p:cNvPr id="2355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baseline="0" dirty="0" smtClean="0">
                <a:latin typeface="+mn-lt"/>
              </a:rPr>
              <a:t>Item 9 – record Staff Code number assigned to staff member</a:t>
            </a:r>
            <a:r>
              <a:rPr lang="en-US" sz="3200" kern="0" dirty="0" smtClean="0">
                <a:latin typeface="+mn-lt"/>
              </a:rPr>
              <a:t> reporting the deviation</a:t>
            </a:r>
          </a:p>
          <a:p>
            <a:pPr marL="927100" lvl="1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3200" kern="0" dirty="0" smtClean="0">
                <a:latin typeface="+mn-lt"/>
              </a:rPr>
              <a:t>Create staff codes if not already in place</a:t>
            </a: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tabLst/>
              <a:defRPr/>
            </a:pPr>
            <a:r>
              <a:rPr lang="en-US" sz="3200" kern="0" dirty="0" smtClean="0">
                <a:latin typeface="+mn-lt"/>
              </a:rPr>
              <a:t>Staff Initials/Date still needed in right-hand corner</a:t>
            </a: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12">
      <a:dk1>
        <a:srgbClr val="000000"/>
      </a:dk1>
      <a:lt1>
        <a:srgbClr val="FFFFFF"/>
      </a:lt1>
      <a:dk2>
        <a:srgbClr val="000000"/>
      </a:dk2>
      <a:lt2>
        <a:srgbClr val="669900"/>
      </a:lt2>
      <a:accent1>
        <a:srgbClr val="800080"/>
      </a:accent1>
      <a:accent2>
        <a:srgbClr val="800080"/>
      </a:accent2>
      <a:accent3>
        <a:srgbClr val="FFFFFF"/>
      </a:accent3>
      <a:accent4>
        <a:srgbClr val="000000"/>
      </a:accent4>
      <a:accent5>
        <a:srgbClr val="C0AAC0"/>
      </a:accent5>
      <a:accent6>
        <a:srgbClr val="730073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10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1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2">
        <a:dk1>
          <a:srgbClr val="000000"/>
        </a:dk1>
        <a:lt1>
          <a:srgbClr val="FFFFFF"/>
        </a:lt1>
        <a:dk2>
          <a:srgbClr val="00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</TotalTime>
  <Words>923</Words>
  <Application>Microsoft Office PowerPoint</Application>
  <PresentationFormat>On-screen Show (4:3)</PresentationFormat>
  <Paragraphs>122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Quadrant</vt:lpstr>
      <vt:lpstr>     Protocol Deviations </vt:lpstr>
      <vt:lpstr>MTN protocol deviation policy</vt:lpstr>
      <vt:lpstr>Identification of deviations</vt:lpstr>
      <vt:lpstr>Reporting of deviations</vt:lpstr>
      <vt:lpstr>PD Log CRF Completion  </vt:lpstr>
      <vt:lpstr>PD Log CRF - continued </vt:lpstr>
      <vt:lpstr>PD Log CRF - continued </vt:lpstr>
      <vt:lpstr>PD Log CRF - continued </vt:lpstr>
      <vt:lpstr>PD Log CRF - continued </vt:lpstr>
      <vt:lpstr>What is reported on PD Log CRF </vt:lpstr>
      <vt:lpstr>PDs Not Reported on PD CRF</vt:lpstr>
      <vt:lpstr>After a PD CRF is faxed… </vt:lpstr>
      <vt:lpstr>Does this go on a PD Log CRF?</vt:lpstr>
      <vt:lpstr>Network Oversight &amp; PD Policy</vt:lpstr>
      <vt:lpstr>ASPIRE PD philosophy</vt:lpstr>
      <vt:lpstr>Questions?</vt:lpstr>
    </vt:vector>
  </TitlesOfParts>
  <Company>MTN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Microbicides 2008</dc:title>
  <dc:creator>rullcm</dc:creator>
  <cp:lastModifiedBy>Kat Richards</cp:lastModifiedBy>
  <cp:revision>171</cp:revision>
  <dcterms:created xsi:type="dcterms:W3CDTF">2008-01-29T12:38:48Z</dcterms:created>
  <dcterms:modified xsi:type="dcterms:W3CDTF">2013-01-02T17:29:33Z</dcterms:modified>
</cp:coreProperties>
</file>